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7" r:id="rId2"/>
    <p:sldId id="299" r:id="rId3"/>
    <p:sldId id="309" r:id="rId4"/>
    <p:sldId id="307" r:id="rId5"/>
    <p:sldId id="316" r:id="rId6"/>
    <p:sldId id="301" r:id="rId7"/>
    <p:sldId id="312" r:id="rId8"/>
    <p:sldId id="314" r:id="rId9"/>
    <p:sldId id="303" r:id="rId10"/>
    <p:sldId id="30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Closing Slides" id="{20EB4EC5-D9FC-4EBD-90BF-191CC107680C}">
          <p14:sldIdLst>
            <p14:sldId id="287"/>
            <p14:sldId id="299"/>
            <p14:sldId id="309"/>
            <p14:sldId id="307"/>
            <p14:sldId id="316"/>
            <p14:sldId id="301"/>
            <p14:sldId id="312"/>
            <p14:sldId id="314"/>
            <p14:sldId id="303"/>
            <p14:sldId id="302"/>
          </p14:sldIdLst>
        </p14:section>
        <p14:section name="Layouts" id="{EE7E0C0D-E16F-48EF-996E-E1DC255CFC31}">
          <p14:sldIdLst/>
        </p14:section>
        <p14:section name="Section Breaks" id="{DB4DC08F-8BEC-4C95-B1D8-4483568F80F6}">
          <p14:sldIdLst/>
        </p14:section>
        <p14:section name="Examples of Use/Best Practices" id="{0BFE3698-BDE1-4244-967B-15D37ACC0BB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Mills" initials="S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07C"/>
    <a:srgbClr val="175895"/>
    <a:srgbClr val="A91F22"/>
    <a:srgbClr val="F47C20"/>
    <a:srgbClr val="931A1D"/>
    <a:srgbClr val="002055"/>
    <a:srgbClr val="941B1E"/>
    <a:srgbClr val="B64C4B"/>
    <a:srgbClr val="002156"/>
    <a:srgbClr val="C32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834"/>
    </p:cViewPr>
  </p:sorterViewPr>
  <p:notesViewPr>
    <p:cSldViewPr snapToGrid="0" showGuides="1">
      <p:cViewPr varScale="1">
        <p:scale>
          <a:sx n="51" d="100"/>
          <a:sy n="51" d="100"/>
        </p:scale>
        <p:origin x="288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b="1" dirty="0">
                <a:latin typeface="Arial" charset="0"/>
                <a:ea typeface="Arial" charset="0"/>
                <a:cs typeface="Arial" charset="0"/>
              </a:rPr>
              <a:t>Cumulative number of PrEP users in  Thailand</a:t>
            </a:r>
          </a:p>
        </c:rich>
      </c:tx>
      <c:layout>
        <c:manualLayout>
          <c:xMode val="edge"/>
          <c:yMode val="edge"/>
          <c:x val="5.9886127893230296E-3"/>
          <c:y val="2.45371610837974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PrEP-30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Dec 2014</c:v>
                </c:pt>
                <c:pt idx="1">
                  <c:v>Jun 2015</c:v>
                </c:pt>
                <c:pt idx="2">
                  <c:v>Dec 2015</c:v>
                </c:pt>
                <c:pt idx="3">
                  <c:v>Jun 2016</c:v>
                </c:pt>
                <c:pt idx="4">
                  <c:v>Dec 2016</c:v>
                </c:pt>
                <c:pt idx="5">
                  <c:v>Jun 2017</c:v>
                </c:pt>
                <c:pt idx="6">
                  <c:v>Dec 2017</c:v>
                </c:pt>
                <c:pt idx="7">
                  <c:v>Jun 2018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70</c:v>
                </c:pt>
                <c:pt idx="2">
                  <c:v>200</c:v>
                </c:pt>
                <c:pt idx="3">
                  <c:v>380</c:v>
                </c:pt>
                <c:pt idx="4">
                  <c:v>700</c:v>
                </c:pt>
                <c:pt idx="5">
                  <c:v>1044</c:v>
                </c:pt>
                <c:pt idx="6">
                  <c:v>1502</c:v>
                </c:pt>
                <c:pt idx="7">
                  <c:v>1956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74-4AA0-8F6B-826A680D7D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PrEP substudy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Dec 2014</c:v>
                </c:pt>
                <c:pt idx="1">
                  <c:v>Jun 2015</c:v>
                </c:pt>
                <c:pt idx="2">
                  <c:v>Dec 2015</c:v>
                </c:pt>
                <c:pt idx="3">
                  <c:v>Jun 2016</c:v>
                </c:pt>
                <c:pt idx="4">
                  <c:v>Dec 2016</c:v>
                </c:pt>
                <c:pt idx="5">
                  <c:v>Jun 2017</c:v>
                </c:pt>
                <c:pt idx="6">
                  <c:v>Dec 2017</c:v>
                </c:pt>
                <c:pt idx="7">
                  <c:v>Jun 2018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2">
                  <c:v>165</c:v>
                </c:pt>
                <c:pt idx="3">
                  <c:v>291</c:v>
                </c:pt>
                <c:pt idx="4">
                  <c:v>330</c:v>
                </c:pt>
                <c:pt idx="5">
                  <c:v>330</c:v>
                </c:pt>
                <c:pt idx="6">
                  <c:v>330</c:v>
                </c:pt>
                <c:pt idx="7">
                  <c:v>330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D74-4AA0-8F6B-826A680D7D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Princess PrEP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Dec 2014</c:v>
                </c:pt>
                <c:pt idx="1">
                  <c:v>Jun 2015</c:v>
                </c:pt>
                <c:pt idx="2">
                  <c:v>Dec 2015</c:v>
                </c:pt>
                <c:pt idx="3">
                  <c:v>Jun 2016</c:v>
                </c:pt>
                <c:pt idx="4">
                  <c:v>Dec 2016</c:v>
                </c:pt>
                <c:pt idx="5">
                  <c:v>Jun 2017</c:v>
                </c:pt>
                <c:pt idx="6">
                  <c:v>Dec 2017</c:v>
                </c:pt>
                <c:pt idx="7">
                  <c:v>Jun 2018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4">
                  <c:v>700</c:v>
                </c:pt>
                <c:pt idx="5">
                  <c:v>1063</c:v>
                </c:pt>
                <c:pt idx="6">
                  <c:v>1696</c:v>
                </c:pt>
                <c:pt idx="7">
                  <c:v>2486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D74-4AA0-8F6B-826A680D7D6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PrEP@Piman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Dec 2014</c:v>
                </c:pt>
                <c:pt idx="1">
                  <c:v>Jun 2015</c:v>
                </c:pt>
                <c:pt idx="2">
                  <c:v>Dec 2015</c:v>
                </c:pt>
                <c:pt idx="3">
                  <c:v>Jun 2016</c:v>
                </c:pt>
                <c:pt idx="4">
                  <c:v>Dec 2016</c:v>
                </c:pt>
                <c:pt idx="5">
                  <c:v>Jun 2017</c:v>
                </c:pt>
                <c:pt idx="6">
                  <c:v>Dec 2017</c:v>
                </c:pt>
                <c:pt idx="7">
                  <c:v>Jun 2018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4">
                  <c:v>100</c:v>
                </c:pt>
                <c:pt idx="5">
                  <c:v>105</c:v>
                </c:pt>
                <c:pt idx="6">
                  <c:v>110</c:v>
                </c:pt>
                <c:pt idx="7">
                  <c:v>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D74-4AA0-8F6B-826A680D7D6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PrEP at SCC@TropMed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Dec 2014</c:v>
                </c:pt>
                <c:pt idx="1">
                  <c:v>Jun 2015</c:v>
                </c:pt>
                <c:pt idx="2">
                  <c:v>Dec 2015</c:v>
                </c:pt>
                <c:pt idx="3">
                  <c:v>Jun 2016</c:v>
                </c:pt>
                <c:pt idx="4">
                  <c:v>Dec 2016</c:v>
                </c:pt>
                <c:pt idx="5">
                  <c:v>Jun 2017</c:v>
                </c:pt>
                <c:pt idx="6">
                  <c:v>Dec 2017</c:v>
                </c:pt>
                <c:pt idx="7">
                  <c:v>Jun 2018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4">
                  <c:v>100</c:v>
                </c:pt>
                <c:pt idx="5">
                  <c:v>150</c:v>
                </c:pt>
                <c:pt idx="6">
                  <c:v>200</c:v>
                </c:pt>
                <c:pt idx="7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74-4AA0-8F6B-826A680D7D6A}"/>
            </c:ext>
          </c:extLst>
        </c:ser>
        <c:ser>
          <c:idx val="5"/>
          <c:order val="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Sheet1!$A$2:$A$9</c:f>
              <c:strCache>
                <c:ptCount val="8"/>
                <c:pt idx="0">
                  <c:v>Dec 2014</c:v>
                </c:pt>
                <c:pt idx="1">
                  <c:v>Jun 2015</c:v>
                </c:pt>
                <c:pt idx="2">
                  <c:v>Dec 2015</c:v>
                </c:pt>
                <c:pt idx="3">
                  <c:v>Jun 2016</c:v>
                </c:pt>
                <c:pt idx="4">
                  <c:v>Dec 2016</c:v>
                </c:pt>
                <c:pt idx="5">
                  <c:v>Jun 2017</c:v>
                </c:pt>
                <c:pt idx="6">
                  <c:v>Dec 2017</c:v>
                </c:pt>
                <c:pt idx="7">
                  <c:v>Jun 2018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D74-4AA0-8F6B-826A680D7D6A}"/>
            </c:ext>
          </c:extLst>
        </c:ser>
        <c:ser>
          <c:idx val="6"/>
          <c:order val="6"/>
          <c:tx>
            <c:strRef>
              <c:f>Sheet1!$G$1</c:f>
              <c:strCache>
                <c:ptCount val="1"/>
                <c:pt idx="0">
                  <c:v>MOPH PrEP2Start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25400">
              <a:noFill/>
            </a:ln>
            <a:effectLst/>
          </c:spPr>
          <c:cat>
            <c:strRef>
              <c:f>Sheet1!$A$2:$A$9</c:f>
              <c:strCache>
                <c:ptCount val="8"/>
                <c:pt idx="0">
                  <c:v>Dec 2014</c:v>
                </c:pt>
                <c:pt idx="1">
                  <c:v>Jun 2015</c:v>
                </c:pt>
                <c:pt idx="2">
                  <c:v>Dec 2015</c:v>
                </c:pt>
                <c:pt idx="3">
                  <c:v>Jun 2016</c:v>
                </c:pt>
                <c:pt idx="4">
                  <c:v>Dec 2016</c:v>
                </c:pt>
                <c:pt idx="5">
                  <c:v>Jun 2017</c:v>
                </c:pt>
                <c:pt idx="6">
                  <c:v>Dec 2017</c:v>
                </c:pt>
                <c:pt idx="7">
                  <c:v>Jun 2018</c:v>
                </c:pt>
              </c:strCache>
            </c:strRef>
          </c:cat>
          <c:val>
            <c:numRef>
              <c:f>Sheet1!$G$2:$G$9</c:f>
              <c:numCache>
                <c:formatCode>General</c:formatCode>
                <c:ptCount val="8"/>
                <c:pt idx="5">
                  <c:v>103</c:v>
                </c:pt>
                <c:pt idx="6">
                  <c:v>250</c:v>
                </c:pt>
                <c:pt idx="7">
                  <c:v>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D74-4AA0-8F6B-826A680D7D6A}"/>
            </c:ext>
          </c:extLst>
        </c:ser>
        <c:ser>
          <c:idx val="7"/>
          <c:order val="7"/>
          <c:tx>
            <c:strRef>
              <c:f>Sheet1!$H$1</c:f>
              <c:strCache>
                <c:ptCount val="1"/>
                <c:pt idx="0">
                  <c:v>Bangkok Metropolitan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Sheet1!$A$2:$A$9</c:f>
              <c:strCache>
                <c:ptCount val="8"/>
                <c:pt idx="0">
                  <c:v>Dec 2014</c:v>
                </c:pt>
                <c:pt idx="1">
                  <c:v>Jun 2015</c:v>
                </c:pt>
                <c:pt idx="2">
                  <c:v>Dec 2015</c:v>
                </c:pt>
                <c:pt idx="3">
                  <c:v>Jun 2016</c:v>
                </c:pt>
                <c:pt idx="4">
                  <c:v>Dec 2016</c:v>
                </c:pt>
                <c:pt idx="5">
                  <c:v>Jun 2017</c:v>
                </c:pt>
                <c:pt idx="6">
                  <c:v>Dec 2017</c:v>
                </c:pt>
                <c:pt idx="7">
                  <c:v>Jun 2018</c:v>
                </c:pt>
              </c:strCache>
            </c:strRef>
          </c:cat>
          <c:val>
            <c:numRef>
              <c:f>Sheet1!$H$2:$H$9</c:f>
              <c:numCache>
                <c:formatCode>General</c:formatCode>
                <c:ptCount val="8"/>
                <c:pt idx="7">
                  <c:v>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D74-4AA0-8F6B-826A680D7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811984"/>
        <c:axId val="94513496"/>
      </c:areaChart>
      <c:catAx>
        <c:axId val="13081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94513496"/>
        <c:crosses val="autoZero"/>
        <c:auto val="1"/>
        <c:lblAlgn val="ctr"/>
        <c:lblOffset val="100"/>
        <c:noMultiLvlLbl val="0"/>
      </c:catAx>
      <c:valAx>
        <c:axId val="9451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1308119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4.2334402548372098E-2"/>
          <c:y val="0.88475744645530896"/>
          <c:w val="0.93266099156606896"/>
          <c:h val="9.3382698737732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latin typeface="Corbel" panose="020B0503020204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BABC3-6A33-4FB2-8279-C10337D15543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A1C19-419C-4FC1-9F02-D690BA0F3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1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FDE03-B869-425E-88F9-5FFA391B1530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AB78A-7831-4A62-AB22-77EAE70E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4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4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gif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6142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402683" y="-19049"/>
            <a:ext cx="5741318" cy="6877050"/>
          </a:xfrm>
          <a:prstGeom prst="rect">
            <a:avLst/>
          </a:prstGeom>
          <a:blipFill dpi="0" rotWithShape="1">
            <a:blip r:embed="rId4">
              <a:alphaModFix amt="56000"/>
            </a:blip>
            <a:srcRect/>
            <a:stretch>
              <a:fillRect l="5" t="-12466" r="-19454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34676" y="4145966"/>
            <a:ext cx="8449976" cy="3693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216569" y="2518639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EPFAR-Logo-Color-Tagline-Transparent-White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6569" y="228602"/>
            <a:ext cx="3186113" cy="115346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529777D-02B6-4F6C-85D6-C8C8BE6EF907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EEDB99FA-F4F1-4309-9054-CD1B371061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2823C0E-E874-4EB6-A310-C12E735527B7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41339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576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/>
        </p:blipFill>
        <p:spPr>
          <a:xfrm>
            <a:off x="4995287" y="253993"/>
            <a:ext cx="3981274" cy="642859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32731438-A808-4ABE-9C74-8A00C1994AFF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9051A1-C13E-471F-846A-06F131EE9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80" cy="36576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374A5F3-F61D-4062-B22B-D15C7F9CFC31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5ECC9AF6-9EFB-4302-A44F-E99181E46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158926C-4BDA-4F1A-B851-92CADB5D143C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417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004242" y="228600"/>
            <a:ext cx="3963364" cy="64008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xmlns="" id="{E7861906-974E-44B8-A502-CC7279425EF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A51B312-1EB7-4835-9492-B8D5E0E72B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531F2838-EF15-41BF-AC5C-253B061F4222}"/>
              </a:ext>
            </a:extLst>
          </p:cNvPr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AC6E0F07-6304-445A-A9EF-5213FF7C5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5766" y="59411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4A3224F-A668-4DDF-9098-5B34126D2F61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94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F7854497-0703-4B9F-BCCB-96990A9F53F5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CF2787C-87B5-4E1F-B1E5-A01C87A16D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79" cy="36576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B9F094F-F360-4B17-93AF-F798A96248AF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B5F36441-5678-4B48-9144-808AF7C1C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107370F-B441-42F1-BFB3-1E50F7D56D4D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8676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0C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32731438-A808-4ABE-9C74-8A00C1994AFF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B623A87-34F8-4802-8524-BA6F34AFF3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E148D6B-D9E4-40A2-92D8-3936517E11AD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4EB1170A-C43B-4EB2-A8CF-80A7BD7B8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9500477-B037-4276-8DA4-C598562B38A3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04116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C8ED9CC-EC29-474A-BF5D-6F22A85DF475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94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AC1447D-C6DE-4878-B85B-D3F61AFE59A2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99D1E3D-94F7-46CA-A0BE-67471DA77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10" y="6442693"/>
            <a:ext cx="5984979" cy="36576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9AB3880-590A-409A-8B7A-31C10F5D69EE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F5C8EA8-0780-4C6F-A9DF-ED2E30010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1A3A2F0-7ECF-4E4D-89D6-2C150BC060E0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  <p:sp>
        <p:nvSpPr>
          <p:cNvPr id="19" name="Text Placeholder 9">
            <a:extLst>
              <a:ext uri="{FF2B5EF4-FFF2-40B4-BE49-F238E27FC236}">
                <a16:creationId xmlns:a16="http://schemas.microsoft.com/office/drawing/2014/main" xmlns="" id="{9134D89E-A812-4BBE-9DD0-F630B82FB2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6478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95F2F0A-237B-4345-B935-6D172743A4E6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0389E98-B667-4683-B921-16F1A61B6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2645FCC-8ED9-452F-84BD-7546D810D386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9292F26-0544-4997-8F11-29C97EF1AC77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F47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DEB4C34D-736B-4D3C-82D8-D7B4A98F5487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0CDD255-E5A3-46BC-BE69-24D65CBAFE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5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xmlns="" id="{8D541357-2568-40F7-80E4-AC19AA145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8036" y="594112"/>
            <a:ext cx="8327928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7651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5389563" y="228600"/>
            <a:ext cx="3525837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 userDrawn="1">
            <p:ph type="body" sz="quarter" idx="13"/>
          </p:nvPr>
        </p:nvSpPr>
        <p:spPr>
          <a:xfrm>
            <a:off x="356179" y="422662"/>
            <a:ext cx="4987664" cy="32539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Tx/>
              <a:buNone/>
              <a:defRPr sz="6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4"/>
          <a:stretch/>
        </p:blipFill>
        <p:spPr>
          <a:xfrm>
            <a:off x="5335546" y="3541311"/>
            <a:ext cx="3644022" cy="2977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371AEA1-AC95-4821-8E9E-D17A492137D6}"/>
              </a:ext>
            </a:extLst>
          </p:cNvPr>
          <p:cNvSpPr/>
          <p:nvPr userDrawn="1"/>
        </p:nvSpPr>
        <p:spPr>
          <a:xfrm>
            <a:off x="182880" y="228600"/>
            <a:ext cx="8778240" cy="6428590"/>
          </a:xfrm>
          <a:prstGeom prst="rect">
            <a:avLst/>
          </a:prstGeom>
          <a:noFill/>
          <a:ln w="53975">
            <a:solidFill>
              <a:srgbClr val="F47C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1F948218-545A-481C-A459-97BBCF5BFB22}"/>
              </a:ext>
            </a:extLst>
          </p:cNvPr>
          <p:cNvSpPr txBox="1">
            <a:spLocks/>
          </p:cNvSpPr>
          <p:nvPr userDrawn="1"/>
        </p:nvSpPr>
        <p:spPr>
          <a:xfrm>
            <a:off x="8510889" y="6342191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8FB57A7-8E3E-4D8F-B349-6ECA261592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18" y="6432297"/>
            <a:ext cx="6007164" cy="3671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16B9FAB-9E80-4367-8A47-77CC82DA2B8C}"/>
              </a:ext>
            </a:extLst>
          </p:cNvPr>
          <p:cNvGrpSpPr/>
          <p:nvPr userDrawn="1"/>
        </p:nvGrpSpPr>
        <p:grpSpPr>
          <a:xfrm>
            <a:off x="228600" y="6069513"/>
            <a:ext cx="1215803" cy="509109"/>
            <a:chOff x="228600" y="6069513"/>
            <a:chExt cx="1215803" cy="50910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0DA1847-D058-4162-ACA6-F8A7A26339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32" y="6270551"/>
              <a:ext cx="1161871" cy="3080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F05DC8B-B1B6-4D56-9B5B-6C43409F5A5A}"/>
                </a:ext>
              </a:extLst>
            </p:cNvPr>
            <p:cNvSpPr txBox="1"/>
            <p:nvPr userDrawn="1"/>
          </p:nvSpPr>
          <p:spPr>
            <a:xfrm>
              <a:off x="228600" y="6069513"/>
              <a:ext cx="7745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0C507C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0222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Globe">
    <p:bg>
      <p:bgPr>
        <a:solidFill>
          <a:srgbClr val="A7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3" b="11553"/>
          <a:stretch/>
        </p:blipFill>
        <p:spPr>
          <a:xfrm>
            <a:off x="2095500" y="0"/>
            <a:ext cx="7029450" cy="6838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568E2D-481E-4EB2-9102-C578E78330AD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5226338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Countri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9252C1-3527-4F16-9782-A450131D021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9597079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Globe">
    <p:bg>
      <p:bgPr>
        <a:solidFill>
          <a:srgbClr val="0C50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3" b="12300"/>
          <a:stretch/>
        </p:blipFill>
        <p:spPr>
          <a:xfrm>
            <a:off x="2095500" y="1"/>
            <a:ext cx="7048500" cy="6858000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9252C1-3527-4F16-9782-A450131D021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749702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Break Glob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" r="11487" b="11830"/>
          <a:stretch/>
        </p:blipFill>
        <p:spPr>
          <a:xfrm>
            <a:off x="2053295" y="-28136"/>
            <a:ext cx="7090705" cy="6894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7E938D-8E0D-4850-9AA2-63DC34372612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9299274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4" name="Rectangle 6893"/>
          <p:cNvSpPr/>
          <p:nvPr userDrawn="1"/>
        </p:nvSpPr>
        <p:spPr>
          <a:xfrm>
            <a:off x="5131185" y="-19049"/>
            <a:ext cx="4012815" cy="6877050"/>
          </a:xfrm>
          <a:prstGeom prst="rect">
            <a:avLst/>
          </a:prstGeom>
          <a:blipFill dpi="0" rotWithShape="1">
            <a:blip r:embed="rId4">
              <a:alphaModFix amt="60000"/>
            </a:blip>
            <a:srcRect/>
            <a:stretch>
              <a:fillRect l="5" t="-12466" r="-68107" b="-198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16570" y="4198071"/>
            <a:ext cx="869883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16569" y="2570744"/>
            <a:ext cx="8698831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7B7E362-A130-4064-877B-6362A0D930F3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FB901AA-C023-423F-9A7E-0B5140AED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6A0B242-D3F2-4FBB-9BA6-6B374EE70150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#PEPFAR15</a:t>
              </a:r>
            </a:p>
          </p:txBody>
        </p:sp>
      </p:grpSp>
      <p:pic>
        <p:nvPicPr>
          <p:cNvPr id="18" name="Picture 17" descr="PEPFAR-Logo-Color-Tagline-Transparent-White.gif">
            <a:extLst>
              <a:ext uri="{FF2B5EF4-FFF2-40B4-BE49-F238E27FC236}">
                <a16:creationId xmlns:a16="http://schemas.microsoft.com/office/drawing/2014/main" xmlns="" id="{B0FCA176-831F-4FC4-880F-96BEEA816D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978944" y="775613"/>
            <a:ext cx="3186113" cy="115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198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Section Break Globe">
    <p:bg>
      <p:bgPr>
        <a:solidFill>
          <a:srgbClr val="0099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" r="9734" b="10648"/>
          <a:stretch/>
        </p:blipFill>
        <p:spPr>
          <a:xfrm>
            <a:off x="2191751" y="0"/>
            <a:ext cx="6936207" cy="68660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3B9769-2350-4AF8-B8DD-F2166135F6B5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1717064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8" r="20264" b="17933"/>
          <a:stretch/>
        </p:blipFill>
        <p:spPr>
          <a:xfrm>
            <a:off x="4788569" y="-24063"/>
            <a:ext cx="4355431" cy="68820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39892B-2A5D-4BAE-A24D-EC9ABBA3F8E2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7892551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Dark Red">
    <p:bg>
      <p:bgPr>
        <a:solidFill>
          <a:srgbClr val="A91F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180636" y="0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E1CFA6-F696-40B9-8CEE-64740E7639C1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88498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Dark Red Ribbon Reversed">
    <p:bg>
      <p:bgPr>
        <a:solidFill>
          <a:srgbClr val="C323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r="15227" b="19218"/>
          <a:stretch/>
        </p:blipFill>
        <p:spPr>
          <a:xfrm>
            <a:off x="5180636" y="0"/>
            <a:ext cx="3963364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0CA08F-4E2C-417C-8EC0-D9619094533A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21813898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Red Reverse">
    <p:bg>
      <p:bgPr>
        <a:solidFill>
          <a:srgbClr val="C57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r="16276" b="18381"/>
          <a:stretch/>
        </p:blipFill>
        <p:spPr>
          <a:xfrm>
            <a:off x="5143501" y="-19050"/>
            <a:ext cx="3981450" cy="6877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705443"/>
            <a:ext cx="8768132" cy="4569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F5357B-5B5C-4147-9850-D364FDAEAAF9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3350856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Ribbon Informal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288" b="11354"/>
          <a:stretch/>
        </p:blipFill>
        <p:spPr>
          <a:xfrm>
            <a:off x="0" y="19050"/>
            <a:ext cx="6718690" cy="68199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8" y="6417175"/>
            <a:ext cx="1161871" cy="308071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566488" y="639855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095750" y="3883181"/>
            <a:ext cx="4819650" cy="8188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26A2CD-B90A-43E1-8DF5-FF1FF6BE794C}"/>
              </a:ext>
            </a:extLst>
          </p:cNvPr>
          <p:cNvSpPr txBox="1"/>
          <p:nvPr userDrawn="1"/>
        </p:nvSpPr>
        <p:spPr>
          <a:xfrm>
            <a:off x="4114183" y="6460038"/>
            <a:ext cx="9156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1" dirty="0">
                <a:solidFill>
                  <a:schemeClr val="bg1"/>
                </a:solidFill>
              </a:rPr>
              <a:t>#PEPFAR15</a:t>
            </a:r>
          </a:p>
        </p:txBody>
      </p:sp>
    </p:spTree>
    <p:extLst>
      <p:ext uri="{BB962C8B-B14F-4D97-AF65-F5344CB8AC3E}">
        <p14:creationId xmlns:p14="http://schemas.microsoft.com/office/powerpoint/2010/main" val="3617941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6691304"/>
            <a:ext cx="9189720" cy="195470"/>
          </a:xfrm>
          <a:prstGeom prst="rect">
            <a:avLst/>
          </a:prstGeom>
          <a:solidFill>
            <a:srgbClr val="279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360" y="445196"/>
            <a:ext cx="8219440" cy="97244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360" y="1767839"/>
            <a:ext cx="8219440" cy="4176851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6"/>
              </a:buClr>
              <a:buSzPct val="100000"/>
              <a:buFont typeface="Arial"/>
              <a:buChar char="•"/>
              <a:defRPr sz="2800" b="0" spc="0">
                <a:solidFill>
                  <a:srgbClr val="53535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535352"/>
                </a:solidFill>
                <a:latin typeface="Calibri"/>
                <a:cs typeface="Calibri"/>
              </a:defRPr>
            </a:lvl2pPr>
            <a:lvl3pPr marL="1143000" indent="-228600">
              <a:buSzPct val="83000"/>
              <a:buFont typeface="Courier New"/>
              <a:buChar char="o"/>
              <a:defRPr>
                <a:solidFill>
                  <a:srgbClr val="535352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535352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53535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139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95D869-0F35-46EF-98CA-2BAB4C0A0332}"/>
              </a:ext>
            </a:extLst>
          </p:cNvPr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419497" y="2594151"/>
            <a:ext cx="8305007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xmlns="" id="{D6920526-4347-4B09-A80C-37F27810E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50" y="4206420"/>
            <a:ext cx="872490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PEPFAR-Logo-Color-Tagline-Transparent-White.gif">
            <a:extLst>
              <a:ext uri="{FF2B5EF4-FFF2-40B4-BE49-F238E27FC236}">
                <a16:creationId xmlns:a16="http://schemas.microsoft.com/office/drawing/2014/main" xmlns="" id="{7D28D937-0D8A-4DCB-9BF3-4AD1D96FF2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978944" y="783962"/>
            <a:ext cx="3186113" cy="11534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246112-0EAC-43A7-A428-DCD9C1E6842D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1BDE875-4ECE-4DF7-809B-8D7AEE23DF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5D3BADB-3384-42FC-8FBC-7F52AA759C2B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#PEPFAR15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8338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 userDrawn="1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95D869-0F35-46EF-98CA-2BAB4C0A0332}"/>
              </a:ext>
            </a:extLst>
          </p:cNvPr>
          <p:cNvSpPr/>
          <p:nvPr userDrawn="1"/>
        </p:nvSpPr>
        <p:spPr>
          <a:xfrm>
            <a:off x="-38100" y="-19050"/>
            <a:ext cx="9182100" cy="687705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 l="-13899" t="-10942" r="-32574" b="-276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419497" y="2657522"/>
            <a:ext cx="8305007" cy="15730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xmlns="" id="{D6920526-4347-4B09-A80C-37F27810E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50" y="4269791"/>
            <a:ext cx="8724900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B246112-0EAC-43A7-A428-DCD9C1E6842D}"/>
              </a:ext>
            </a:extLst>
          </p:cNvPr>
          <p:cNvGrpSpPr/>
          <p:nvPr userDrawn="1"/>
        </p:nvGrpSpPr>
        <p:grpSpPr>
          <a:xfrm>
            <a:off x="260773" y="5969453"/>
            <a:ext cx="8622455" cy="755876"/>
            <a:chOff x="260773" y="5969453"/>
            <a:chExt cx="8622455" cy="7558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1BDE875-4ECE-4DF7-809B-8D7AEE23DF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73" y="5969453"/>
              <a:ext cx="8622455" cy="526944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5D3BADB-3384-42FC-8FBC-7F52AA759C2B}"/>
                </a:ext>
              </a:extLst>
            </p:cNvPr>
            <p:cNvSpPr txBox="1"/>
            <p:nvPr userDrawn="1"/>
          </p:nvSpPr>
          <p:spPr>
            <a:xfrm>
              <a:off x="3970842" y="6417552"/>
              <a:ext cx="12023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#PEPFAR15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C45885D-0E3B-40E9-BE1C-DE7949969A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09" y="1019121"/>
            <a:ext cx="2636782" cy="6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675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16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17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104052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1212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 userDrawn="1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ark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rgbClr val="0C507C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6323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9144000" cy="822960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0381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58048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933478-E37D-4C13-AB2E-E14A594C7DA5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8997F6B-BE5B-4EAE-A0E9-99B91F1117A1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A96B8EC-6D43-4A3C-8559-B384F3131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9753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36">
          <p15:clr>
            <a:srgbClr val="FBAE40"/>
          </p15:clr>
        </p15:guide>
        <p15:guide id="2" pos="2880">
          <p15:clr>
            <a:srgbClr val="FBAE40"/>
          </p15:clr>
        </p15:guide>
        <p15:guide id="3" pos="5664">
          <p15:clr>
            <a:srgbClr val="FBAE40"/>
          </p15:clr>
        </p15:guide>
        <p15:guide id="4" pos="96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2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2000AA-0018-41D5-85F3-7A4469238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6" y="6290310"/>
            <a:ext cx="1465719" cy="53132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C8D218C0-BEA2-430D-A162-C87789DFDE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1450" y="6020371"/>
            <a:ext cx="5799615" cy="1549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8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E8A317D0-C754-41B3-B410-75386CF6B790}"/>
              </a:ext>
            </a:extLst>
          </p:cNvPr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F0A9FFA-C7DB-4829-866C-93FC2256B71E}"/>
              </a:ext>
            </a:extLst>
          </p:cNvPr>
          <p:cNvGrpSpPr/>
          <p:nvPr userDrawn="1"/>
        </p:nvGrpSpPr>
        <p:grpSpPr>
          <a:xfrm>
            <a:off x="1776401" y="6314632"/>
            <a:ext cx="6825135" cy="367116"/>
            <a:chOff x="1557326" y="6333682"/>
            <a:chExt cx="6825135" cy="36711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58E61BC-9B6D-40AC-8038-CE88FF73F4D7}"/>
                </a:ext>
              </a:extLst>
            </p:cNvPr>
            <p:cNvSpPr txBox="1"/>
            <p:nvPr userDrawn="1"/>
          </p:nvSpPr>
          <p:spPr>
            <a:xfrm>
              <a:off x="7474840" y="6407962"/>
              <a:ext cx="9076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 b="1" dirty="0">
                  <a:solidFill>
                    <a:srgbClr val="002156"/>
                  </a:solidFill>
                </a:rPr>
                <a:t>#PEPFAR15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BCC74043-EF15-4F41-A762-D61DE8AA6A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26" y="6333682"/>
              <a:ext cx="6007164" cy="367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030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108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2515" y="230827"/>
            <a:ext cx="8768132" cy="4569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3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00651" y="903456"/>
            <a:ext cx="8710612" cy="237039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336550" indent="-160338"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 marL="577850" indent="-241300">
              <a:buFont typeface="Segoe UI" panose="020B0502040204020203" pitchFamily="34" charset="0"/>
              <a:buChar char="–"/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 marL="801688" indent="-176213">
              <a:buFont typeface="Wingdings" panose="05000000000000000000" pitchFamily="2" charset="2"/>
              <a:buChar char="§"/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 marL="1027113" indent="-225425">
              <a:buFont typeface="Century Gothic" panose="020B0502020202020204" pitchFamily="34" charset="0"/>
              <a:buChar char="○"/>
              <a:defRPr sz="2400">
                <a:solidFill>
                  <a:schemeClr val="bg2">
                    <a:lumMod val="25000"/>
                  </a:schemeClr>
                </a:solidFill>
              </a:defRPr>
            </a:lvl5pPr>
            <a:lvl6pPr marL="1200150" indent="-171450">
              <a:defRPr sz="2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6AC23F2-14AB-4F22-BCC9-A2BBD588E80F}"/>
              </a:ext>
            </a:extLst>
          </p:cNvPr>
          <p:cNvSpPr txBox="1">
            <a:spLocks/>
          </p:cNvSpPr>
          <p:nvPr userDrawn="1"/>
        </p:nvSpPr>
        <p:spPr>
          <a:xfrm>
            <a:off x="8647173" y="6488207"/>
            <a:ext cx="441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754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664" userDrawn="1">
          <p15:clr>
            <a:srgbClr val="FBAE40"/>
          </p15:clr>
        </p15:guide>
        <p15:guide id="4" pos="96" userDrawn="1">
          <p15:clr>
            <a:srgbClr val="FBAE40"/>
          </p15:clr>
        </p15:guide>
        <p15:guide id="5" orient="horz" pos="144">
          <p15:clr>
            <a:srgbClr val="FBAE40"/>
          </p15:clr>
        </p15:guide>
        <p15:guide id="6" orient="horz" pos="42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998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F23628F-A5FA-4BCB-A370-58EE698AF9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4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6" r:id="rId3"/>
    <p:sldLayoutId id="2147483707" r:id="rId4"/>
    <p:sldLayoutId id="2147483686" r:id="rId5"/>
    <p:sldLayoutId id="2147483709" r:id="rId6"/>
    <p:sldLayoutId id="2147483706" r:id="rId7"/>
    <p:sldLayoutId id="2147483690" r:id="rId8"/>
    <p:sldLayoutId id="2147483703" r:id="rId9"/>
    <p:sldLayoutId id="2147483688" r:id="rId10"/>
    <p:sldLayoutId id="2147483698" r:id="rId11"/>
    <p:sldLayoutId id="2147483705" r:id="rId12"/>
    <p:sldLayoutId id="2147483704" r:id="rId13"/>
    <p:sldLayoutId id="2147483687" r:id="rId14"/>
    <p:sldLayoutId id="2147483702" r:id="rId15"/>
    <p:sldLayoutId id="2147483685" r:id="rId16"/>
    <p:sldLayoutId id="2147483682" r:id="rId17"/>
    <p:sldLayoutId id="2147483708" r:id="rId18"/>
    <p:sldLayoutId id="2147483689" r:id="rId19"/>
    <p:sldLayoutId id="2147483692" r:id="rId20"/>
    <p:sldLayoutId id="2147483693" r:id="rId21"/>
    <p:sldLayoutId id="2147483699" r:id="rId22"/>
    <p:sldLayoutId id="2147483700" r:id="rId23"/>
    <p:sldLayoutId id="2147483697" r:id="rId24"/>
    <p:sldLayoutId id="2147483701" r:id="rId25"/>
    <p:sldLayoutId id="214748371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g"/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12" Type="http://schemas.openxmlformats.org/officeDocument/2006/relationships/image" Target="../media/image42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jp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jp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4675" y="4203789"/>
            <a:ext cx="8449976" cy="1346010"/>
          </a:xfrm>
        </p:spPr>
        <p:txBody>
          <a:bodyPr/>
          <a:lstStyle/>
          <a:p>
            <a:r>
              <a:rPr lang="en-US" dirty="0"/>
              <a:t>Ravipa Vannakit, USAID Regional Development Mission for Asia (RDMA), Bangkok, Thailand</a:t>
            </a:r>
          </a:p>
          <a:p>
            <a:r>
              <a:rPr lang="en-US" sz="1600" dirty="0"/>
              <a:t>July 24, 2018</a:t>
            </a:r>
          </a:p>
          <a:p>
            <a:r>
              <a:rPr lang="en-US" sz="1600" dirty="0"/>
              <a:t>rvannakit@usaid.gov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675" y="1967324"/>
            <a:ext cx="8698831" cy="1573072"/>
          </a:xfrm>
        </p:spPr>
        <p:txBody>
          <a:bodyPr/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Key population-led health services (KP-LHS) critical to PrEP introduction among men who have sex with men (MSM) and transgender women (TGW) in Thailand 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9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KAGES_Logo_v7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67" y="2456969"/>
            <a:ext cx="1600200" cy="566737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360" y="309120"/>
            <a:ext cx="8219440" cy="97244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C507C"/>
                </a:solidFill>
              </a:rPr>
              <a:t>Acknowledgements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353855" y="1219780"/>
            <a:ext cx="4544785" cy="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SAID logo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8" b="12882"/>
          <a:stretch/>
        </p:blipFill>
        <p:spPr>
          <a:xfrm>
            <a:off x="609432" y="2346289"/>
            <a:ext cx="2943280" cy="795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13D3760-9A2D-4DB1-897D-B5126E80D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264" y="2289512"/>
            <a:ext cx="1235648" cy="781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917FE88-67BB-4F5C-AE4D-CEF3C29F5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322" y="3639896"/>
            <a:ext cx="1940892" cy="7085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70E222F-8D10-4B3F-B8C9-1044A8AC6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6923" y="3731767"/>
            <a:ext cx="1696808" cy="5979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3115376-3BA7-4D95-9F18-01FC8847F2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35" y="3707717"/>
            <a:ext cx="1021070" cy="6044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F1ACC6C-1599-4361-B8FB-C4DD0F3156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7080" y="3588152"/>
            <a:ext cx="843538" cy="8435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E1CF19D-EDBC-47E9-A0CE-D8CD19777C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8849" y="4830501"/>
            <a:ext cx="940790" cy="8347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45476E0-B844-4B65-B7ED-F5FFE7FD7D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0135" y="3624141"/>
            <a:ext cx="589932" cy="7400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B0842AA-B4FB-4CDB-8BC7-4EA8E9D942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0067" y="5004098"/>
            <a:ext cx="1249440" cy="530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138D91-4038-43BB-8865-C266F3A6A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8885" y="5048240"/>
            <a:ext cx="1216874" cy="486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475E8F-11F3-4EC7-98D1-01AC08EC31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92448" y="4907666"/>
            <a:ext cx="779712" cy="72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5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02C9797-F927-4272-A7B2-D282314DC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619" y="281106"/>
            <a:ext cx="8768132" cy="443198"/>
          </a:xfrm>
        </p:spPr>
        <p:txBody>
          <a:bodyPr/>
          <a:lstStyle/>
          <a:p>
            <a:r>
              <a:rPr lang="en-US" dirty="0"/>
              <a:t>PrEP in Thailand: who needs it?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257436-3E60-48F6-8A57-9AB61BE9A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649" y="1911838"/>
            <a:ext cx="5707818" cy="422435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8C9681B5-C417-4236-97BC-F61E248DACB5}"/>
              </a:ext>
            </a:extLst>
          </p:cNvPr>
          <p:cNvSpPr txBox="1">
            <a:spLocks/>
          </p:cNvSpPr>
          <p:nvPr/>
        </p:nvSpPr>
        <p:spPr>
          <a:xfrm>
            <a:off x="110562" y="1432417"/>
            <a:ext cx="2649831" cy="4360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kern="1200" spc="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3000"/>
              <a:buFont typeface="Courier New"/>
              <a:buChar char="o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C507C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Thailand has a concentrated HIV epidemic, with men who have sex with men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C507C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(MSM) estimated to comprise </a:t>
            </a:r>
            <a:r>
              <a:rPr lang="en-US" sz="2200" b="1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over half of new HIV infections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endParaRPr lang="en-US" sz="400" dirty="0">
              <a:solidFill>
                <a:srgbClr val="0C507C"/>
              </a:solidFill>
              <a:latin typeface="Arial" charset="0"/>
              <a:ea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r>
              <a:rPr lang="en-US" sz="2200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They are thus a </a:t>
            </a:r>
            <a:r>
              <a:rPr lang="en-US" sz="2200" b="1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prime focus for PrEP scale-up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C507C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xmlns="" id="{0695466D-425C-423F-9181-1765CE92CD04}"/>
              </a:ext>
            </a:extLst>
          </p:cNvPr>
          <p:cNvSpPr txBox="1">
            <a:spLocks/>
          </p:cNvSpPr>
          <p:nvPr/>
        </p:nvSpPr>
        <p:spPr>
          <a:xfrm>
            <a:off x="4039675" y="1231344"/>
            <a:ext cx="475213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en-US" sz="1600" b="1" i="1" dirty="0">
                <a:solidFill>
                  <a:srgbClr val="C00000"/>
                </a:solidFill>
                <a:cs typeface="Calibri" panose="020F0502020204030204" pitchFamily="34" charset="0"/>
              </a:rPr>
              <a:t>Estimated number of new HIV infections among adults ≥15 years in Thailand</a:t>
            </a:r>
          </a:p>
        </p:txBody>
      </p:sp>
    </p:spTree>
    <p:extLst>
      <p:ext uri="{BB962C8B-B14F-4D97-AF65-F5344CB8AC3E}">
        <p14:creationId xmlns:p14="http://schemas.microsoft.com/office/powerpoint/2010/main" val="224156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3FC2254F-A485-483A-9483-27351E280F9D}"/>
              </a:ext>
            </a:extLst>
          </p:cNvPr>
          <p:cNvSpPr txBox="1">
            <a:spLocks/>
          </p:cNvSpPr>
          <p:nvPr/>
        </p:nvSpPr>
        <p:spPr>
          <a:xfrm>
            <a:off x="277775" y="223014"/>
            <a:ext cx="8728001" cy="9365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cs typeface="JasmineUPC"/>
              </a:rPr>
              <a:t>Evolution of </a:t>
            </a:r>
            <a:r>
              <a:rPr lang="en-US" sz="3600" dirty="0" err="1">
                <a:solidFill>
                  <a:schemeClr val="bg1"/>
                </a:solidFill>
                <a:cs typeface="JasmineUPC"/>
              </a:rPr>
              <a:t>PreP</a:t>
            </a:r>
            <a:r>
              <a:rPr lang="en-US" sz="3600" dirty="0">
                <a:solidFill>
                  <a:schemeClr val="bg1"/>
                </a:solidFill>
                <a:cs typeface="JasmineUPC"/>
              </a:rPr>
              <a:t> in Thailand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39CA7D03-B345-489D-AB20-07E1C184D6F1}"/>
              </a:ext>
            </a:extLst>
          </p:cNvPr>
          <p:cNvSpPr txBox="1">
            <a:spLocks/>
          </p:cNvSpPr>
          <p:nvPr/>
        </p:nvSpPr>
        <p:spPr>
          <a:xfrm>
            <a:off x="0" y="1126119"/>
            <a:ext cx="2654300" cy="5118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kern="1200" spc="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3000"/>
              <a:buFont typeface="Courier New"/>
              <a:buChar char="o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507C"/>
                </a:solidFill>
                <a:effectLst/>
                <a:uLnTx/>
                <a:uFillTx/>
                <a:latin typeface="+mn-lt"/>
              </a:rPr>
              <a:t>Thailand </a:t>
            </a:r>
            <a:r>
              <a:rPr lang="en-US" sz="1800" dirty="0">
                <a:solidFill>
                  <a:srgbClr val="0C507C"/>
                </a:solidFill>
                <a:latin typeface="+mn-lt"/>
              </a:rPr>
              <a:t>involved in </a:t>
            </a:r>
            <a:r>
              <a:rPr lang="en-US" sz="1800" b="1" dirty="0">
                <a:solidFill>
                  <a:srgbClr val="0C507C"/>
                </a:solidFill>
                <a:latin typeface="+mn-lt"/>
              </a:rPr>
              <a:t>early PrEP development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507C"/>
                </a:solidFill>
                <a:effectLst/>
                <a:uLnTx/>
                <a:uFillTx/>
                <a:latin typeface="+mn-lt"/>
              </a:rPr>
              <a:t>National guidelines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507C"/>
                </a:solidFill>
                <a:effectLst/>
                <a:uLnTx/>
                <a:uFillTx/>
                <a:latin typeface="+mn-lt"/>
              </a:rPr>
              <a:t>for PrEP 4 years later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r>
              <a:rPr lang="en-US" sz="1800" b="1" dirty="0">
                <a:solidFill>
                  <a:srgbClr val="0C507C"/>
                </a:solidFill>
                <a:latin typeface="+mn-lt"/>
              </a:rPr>
              <a:t>PreP-30</a:t>
            </a:r>
            <a:r>
              <a:rPr lang="en-US" sz="1800" dirty="0">
                <a:solidFill>
                  <a:srgbClr val="0C507C"/>
                </a:solidFill>
                <a:latin typeface="+mn-lt"/>
              </a:rPr>
              <a:t> (about US$ 1 per PrEP dose) starts at Thai Red Cross AIDS Research Centre (TRCARC)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507C"/>
                </a:solidFill>
                <a:effectLst/>
                <a:uLnTx/>
                <a:uFillTx/>
                <a:latin typeface="+mn-lt"/>
              </a:rPr>
              <a:t>PEPFAR Implementation science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507C"/>
                </a:solidFill>
                <a:effectLst/>
                <a:uLnTx/>
                <a:uFillTx/>
                <a:latin typeface="+mn-lt"/>
              </a:rPr>
              <a:t>in community and go</a:t>
            </a:r>
            <a:r>
              <a:rPr lang="en-US" sz="1800" dirty="0" err="1">
                <a:solidFill>
                  <a:srgbClr val="0C507C"/>
                </a:solidFill>
                <a:latin typeface="+mn-lt"/>
              </a:rPr>
              <a:t>vernment</a:t>
            </a:r>
            <a:r>
              <a:rPr lang="en-US" sz="1800" dirty="0">
                <a:solidFill>
                  <a:srgbClr val="0C507C"/>
                </a:solidFill>
                <a:latin typeface="+mn-lt"/>
              </a:rPr>
              <a:t> clinics </a:t>
            </a:r>
          </a:p>
          <a:p>
            <a:pPr lvl="1">
              <a:spcBef>
                <a:spcPts val="1000"/>
              </a:spcBef>
              <a:buClr>
                <a:srgbClr val="70AD47"/>
              </a:buClr>
              <a:buSzPct val="100000"/>
              <a:buFont typeface="Arial"/>
              <a:buChar char="•"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C507C"/>
                </a:solidFill>
                <a:effectLst/>
                <a:uLnTx/>
                <a:uFillTx/>
                <a:latin typeface="+mn-lt"/>
              </a:rPr>
              <a:t>USAID LINKAGES </a:t>
            </a:r>
            <a:r>
              <a:rPr lang="en-US" sz="1700" b="1" dirty="0">
                <a:solidFill>
                  <a:srgbClr val="0C507C"/>
                </a:solidFill>
                <a:latin typeface="+mn-lt"/>
              </a:rPr>
              <a:t>and Thai Princess </a:t>
            </a:r>
            <a:r>
              <a:rPr lang="en-US" sz="1700" dirty="0">
                <a:solidFill>
                  <a:srgbClr val="0C507C"/>
                </a:solidFill>
                <a:latin typeface="+mn-lt"/>
              </a:rPr>
              <a:t>support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C507C"/>
                </a:solidFill>
                <a:effectLst/>
                <a:uLnTx/>
                <a:uFillTx/>
                <a:latin typeface="+mn-lt"/>
              </a:rPr>
              <a:t>PreP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C507C"/>
                </a:solidFill>
                <a:effectLst/>
                <a:uLnTx/>
                <a:uFillTx/>
                <a:latin typeface="+mn-lt"/>
              </a:rPr>
              <a:t> scale-up through key population-led health services in 2016 (free PrEP)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4C603B-D9A2-4B5F-B9BF-95B1195E8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544" y="1405055"/>
            <a:ext cx="6176044" cy="4377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B23673A-458A-4AA1-A6B1-54663CCAAF68}"/>
              </a:ext>
            </a:extLst>
          </p:cNvPr>
          <p:cNvSpPr txBox="1"/>
          <p:nvPr/>
        </p:nvSpPr>
        <p:spPr>
          <a:xfrm>
            <a:off x="5497853" y="5844906"/>
            <a:ext cx="485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rgbClr val="C00000"/>
                </a:solidFill>
              </a:rPr>
              <a:t>Source: Thai Red Cross AIDS Research Centre</a:t>
            </a:r>
          </a:p>
        </p:txBody>
      </p:sp>
    </p:spTree>
    <p:extLst>
      <p:ext uri="{BB962C8B-B14F-4D97-AF65-F5344CB8AC3E}">
        <p14:creationId xmlns:p14="http://schemas.microsoft.com/office/powerpoint/2010/main" val="278098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3FC2254F-A485-483A-9483-27351E280F9D}"/>
              </a:ext>
            </a:extLst>
          </p:cNvPr>
          <p:cNvSpPr txBox="1">
            <a:spLocks/>
          </p:cNvSpPr>
          <p:nvPr/>
        </p:nvSpPr>
        <p:spPr>
          <a:xfrm>
            <a:off x="277775" y="92182"/>
            <a:ext cx="8728001" cy="9365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cs typeface="JasmineUPC"/>
              </a:rPr>
              <a:t>Key population-led health services (KP-LHS) in Thailand: early adopters of innovations, e.g. PrEP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39CA7D03-B345-489D-AB20-07E1C184D6F1}"/>
              </a:ext>
            </a:extLst>
          </p:cNvPr>
          <p:cNvSpPr txBox="1">
            <a:spLocks/>
          </p:cNvSpPr>
          <p:nvPr/>
        </p:nvSpPr>
        <p:spPr>
          <a:xfrm>
            <a:off x="0" y="1051043"/>
            <a:ext cx="4076700" cy="49907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kern="1200" spc="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3000"/>
              <a:buFont typeface="Courier New"/>
              <a:buChar char="o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C507C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C507C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7 </a:t>
            </a:r>
            <a:r>
              <a:rPr lang="en-US" sz="2400" dirty="0">
                <a:solidFill>
                  <a:srgbClr val="0C507C"/>
                </a:solidFill>
                <a:latin typeface="+mn-lt"/>
                <a:ea typeface="Arial" charset="0"/>
                <a:cs typeface="Arial" charset="0"/>
              </a:rPr>
              <a:t>KP-LHS organizations in  provinces in Thailand are </a:t>
            </a:r>
            <a:br>
              <a:rPr lang="en-US" sz="2400" dirty="0">
                <a:solidFill>
                  <a:srgbClr val="0C507C"/>
                </a:solidFill>
                <a:latin typeface="+mn-lt"/>
                <a:ea typeface="Arial" charset="0"/>
                <a:cs typeface="Arial" charset="0"/>
              </a:rPr>
            </a:br>
            <a:r>
              <a:rPr lang="en-US" sz="2400" b="1" i="1" dirty="0">
                <a:solidFill>
                  <a:srgbClr val="0C507C"/>
                </a:solidFill>
                <a:latin typeface="+mn-lt"/>
                <a:ea typeface="Arial" charset="0"/>
                <a:cs typeface="Arial" charset="0"/>
              </a:rPr>
              <a:t>“learning lab” </a:t>
            </a:r>
            <a:r>
              <a:rPr lang="en-US" sz="2400" dirty="0">
                <a:solidFill>
                  <a:srgbClr val="0C507C"/>
                </a:solidFill>
                <a:latin typeface="+mn-lt"/>
                <a:ea typeface="Arial" charset="0"/>
                <a:cs typeface="Arial" charset="0"/>
              </a:rPr>
              <a:t>for many innovations and new approaches in the HIV cascade</a:t>
            </a:r>
          </a:p>
          <a:p>
            <a:pPr lvl="1">
              <a:spcBef>
                <a:spcPts val="1000"/>
              </a:spcBef>
              <a:buClr>
                <a:srgbClr val="70AD47"/>
              </a:buClr>
              <a:buSzPct val="100000"/>
              <a:buFont typeface="Arial"/>
              <a:buChar char="•"/>
            </a:pPr>
            <a:endParaRPr lang="en-US" sz="400" dirty="0">
              <a:solidFill>
                <a:srgbClr val="0C507C"/>
              </a:solidFill>
              <a:latin typeface="+mn-lt"/>
              <a:ea typeface="Arial" charset="0"/>
              <a:cs typeface="Arial" charset="0"/>
            </a:endParaRPr>
          </a:p>
          <a:p>
            <a:pPr lvl="1">
              <a:spcBef>
                <a:spcPts val="1000"/>
              </a:spcBef>
              <a:buClr>
                <a:srgbClr val="70AD47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Enhanced peer mobilization (</a:t>
            </a:r>
            <a:r>
              <a:rPr lang="en-US" sz="1800" b="1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EPM</a:t>
            </a:r>
            <a:r>
              <a:rPr lang="en-US" sz="1800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lvl="1">
              <a:spcBef>
                <a:spcPts val="1000"/>
              </a:spcBef>
              <a:buClr>
                <a:srgbClr val="70AD47"/>
              </a:buClr>
              <a:buSzPct val="100000"/>
              <a:buFont typeface="Arial"/>
              <a:buChar char="•"/>
            </a:pPr>
            <a:r>
              <a:rPr lang="en-US" sz="1800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Community-based </a:t>
            </a:r>
            <a:r>
              <a:rPr lang="en-US" sz="1800" b="1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HIV testing and ART</a:t>
            </a:r>
          </a:p>
          <a:p>
            <a:pPr lvl="1">
              <a:spcBef>
                <a:spcPts val="1000"/>
              </a:spcBef>
              <a:buClr>
                <a:srgbClr val="70AD47"/>
              </a:buClr>
              <a:buSzPct val="100000"/>
              <a:buFont typeface="Arial"/>
              <a:buChar char="•"/>
            </a:pPr>
            <a:r>
              <a:rPr lang="en-US" sz="1800" b="1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Oral-fluids HIV screening </a:t>
            </a:r>
            <a:r>
              <a:rPr lang="en-US" sz="1800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and self-testing</a:t>
            </a:r>
          </a:p>
          <a:p>
            <a:pPr lvl="1">
              <a:spcBef>
                <a:spcPts val="1000"/>
              </a:spcBef>
              <a:buClr>
                <a:srgbClr val="70AD47"/>
              </a:buClr>
              <a:buSzPct val="100000"/>
              <a:buFont typeface="Arial"/>
              <a:buChar char="•"/>
            </a:pPr>
            <a:r>
              <a:rPr lang="en-US" sz="1800" b="1" dirty="0" err="1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PrEP</a:t>
            </a:r>
            <a:endParaRPr lang="en-US" sz="1800" b="1" dirty="0">
              <a:solidFill>
                <a:srgbClr val="0C507C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spcBef>
                <a:spcPts val="1000"/>
              </a:spcBef>
              <a:buClr>
                <a:srgbClr val="70AD47"/>
              </a:buClr>
              <a:buSzPct val="100000"/>
              <a:buFont typeface="Arial"/>
              <a:buChar char="•"/>
            </a:pPr>
            <a:endParaRPr lang="en-US" sz="500" dirty="0">
              <a:solidFill>
                <a:srgbClr val="0C507C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70AD47"/>
              </a:buClr>
            </a:pPr>
            <a:r>
              <a:rPr lang="en-US" sz="2400" b="1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Active partners in research </a:t>
            </a:r>
            <a:r>
              <a:rPr lang="en-US" sz="2400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that provides on-going evidence of innovation effectiveness and implementation led by KP-LHS</a:t>
            </a:r>
          </a:p>
          <a:p>
            <a:pPr>
              <a:buClr>
                <a:srgbClr val="70AD47"/>
              </a:buClr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C507C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70AD47"/>
              </a:buClr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C507C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7D952E-4AD2-4707-AF52-2D718DAEE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1338060"/>
            <a:ext cx="4698409" cy="47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7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3FC2254F-A485-483A-9483-27351E280F9D}"/>
              </a:ext>
            </a:extLst>
          </p:cNvPr>
          <p:cNvSpPr txBox="1">
            <a:spLocks/>
          </p:cNvSpPr>
          <p:nvPr/>
        </p:nvSpPr>
        <p:spPr>
          <a:xfrm>
            <a:off x="277775" y="234795"/>
            <a:ext cx="8728001" cy="9365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cs typeface="JasmineUPC"/>
              </a:rPr>
              <a:t>Thailand’s </a:t>
            </a:r>
            <a:r>
              <a:rPr lang="en-US" sz="2800" dirty="0" err="1">
                <a:solidFill>
                  <a:schemeClr val="bg1"/>
                </a:solidFill>
                <a:cs typeface="JasmineUPC"/>
              </a:rPr>
              <a:t>PrEP</a:t>
            </a:r>
            <a:r>
              <a:rPr lang="en-US" sz="2800" dirty="0">
                <a:solidFill>
                  <a:schemeClr val="bg1"/>
                </a:solidFill>
                <a:cs typeface="JasmineUPC"/>
              </a:rPr>
              <a:t> programs as of June 2018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48DAE0-CBDC-4BBA-ACC5-603B005F002E}"/>
              </a:ext>
            </a:extLst>
          </p:cNvPr>
          <p:cNvSpPr txBox="1"/>
          <p:nvPr/>
        </p:nvSpPr>
        <p:spPr>
          <a:xfrm>
            <a:off x="4073525" y="5730747"/>
            <a:ext cx="485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Source: Thai Red Cross AIDS Research Centre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D572F2-2F42-468B-B7FD-095ED138F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41" y="1258919"/>
            <a:ext cx="80200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9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02C9797-F927-4272-A7B2-D282314DC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1004" y="254700"/>
            <a:ext cx="8768132" cy="387798"/>
          </a:xfrm>
        </p:spPr>
        <p:txBody>
          <a:bodyPr/>
          <a:lstStyle/>
          <a:p>
            <a:r>
              <a:rPr lang="en-US" sz="2800" dirty="0"/>
              <a:t>PrEP research in partnership with KP-LHS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92119FC-8950-4C60-8174-3526F9A16A20}"/>
              </a:ext>
            </a:extLst>
          </p:cNvPr>
          <p:cNvSpPr txBox="1">
            <a:spLocks/>
          </p:cNvSpPr>
          <p:nvPr/>
        </p:nvSpPr>
        <p:spPr>
          <a:xfrm>
            <a:off x="4603" y="1173673"/>
            <a:ext cx="9721850" cy="742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kern="1200" spc="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3000"/>
              <a:buFont typeface="Courier New"/>
              <a:buChar char="o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535352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Data and evidence on characteristics of PrEP acceptors, adherence, etc.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1E88ED7-BAE5-46BB-B267-59C4C9A4D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60007"/>
              </p:ext>
            </p:extLst>
          </p:nvPr>
        </p:nvGraphicFramePr>
        <p:xfrm>
          <a:off x="161004" y="1704974"/>
          <a:ext cx="5457826" cy="2625090"/>
        </p:xfrm>
        <a:graphic>
          <a:graphicData uri="http://schemas.openxmlformats.org/drawingml/2006/table">
            <a:tbl>
              <a:tblPr firstRow="1" firstCol="1" bandRow="1"/>
              <a:tblGrid>
                <a:gridCol w="2538964">
                  <a:extLst>
                    <a:ext uri="{9D8B030D-6E8A-4147-A177-3AD203B41FA5}">
                      <a16:colId xmlns:a16="http://schemas.microsoft.com/office/drawing/2014/main" xmlns="" val="4216618579"/>
                    </a:ext>
                  </a:extLst>
                </a:gridCol>
                <a:gridCol w="821431">
                  <a:extLst>
                    <a:ext uri="{9D8B030D-6E8A-4147-A177-3AD203B41FA5}">
                      <a16:colId xmlns:a16="http://schemas.microsoft.com/office/drawing/2014/main" xmlns="" val="798939567"/>
                    </a:ext>
                  </a:extLst>
                </a:gridCol>
                <a:gridCol w="800093">
                  <a:extLst>
                    <a:ext uri="{9D8B030D-6E8A-4147-A177-3AD203B41FA5}">
                      <a16:colId xmlns:a16="http://schemas.microsoft.com/office/drawing/2014/main" xmlns="" val="2475813083"/>
                    </a:ext>
                  </a:extLst>
                </a:gridCol>
                <a:gridCol w="746754">
                  <a:extLst>
                    <a:ext uri="{9D8B030D-6E8A-4147-A177-3AD203B41FA5}">
                      <a16:colId xmlns:a16="http://schemas.microsoft.com/office/drawing/2014/main" xmlns="" val="3872782220"/>
                    </a:ext>
                  </a:extLst>
                </a:gridCol>
                <a:gridCol w="550584">
                  <a:extLst>
                    <a:ext uri="{9D8B030D-6E8A-4147-A177-3AD203B41FA5}">
                      <a16:colId xmlns:a16="http://schemas.microsoft.com/office/drawing/2014/main" xmlns="" val="2850310058"/>
                    </a:ext>
                  </a:extLst>
                </a:gridCol>
              </a:tblGrid>
              <a:tr h="284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Characteristics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Overall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(N=1,697)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MSM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(n=1,467)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TGW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(n=230)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2366104"/>
                  </a:ext>
                </a:extLst>
              </a:tr>
              <a:tr h="1422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Demographic data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605223"/>
                  </a:ext>
                </a:extLst>
              </a:tr>
              <a:tr h="1422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(years: Mean (SD)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28.8 (7.2)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29.2 (7.4)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26.1 (5.7)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r>
                        <a:rPr lang="en-US" sz="10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6206089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Thai  Nationality (n(%)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1,616 (95.2)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1,406 (95.8)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210 (91.3)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0330259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less than bachelor degree (n(%)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578 (34.1)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427 (29.1)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151 (65.7)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r>
                        <a:rPr lang="en-US" sz="10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8400187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Main occupation as  Sex worker (n(%)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175 (10.3)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 (6.8)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 (33)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r>
                        <a:rPr lang="en-US" sz="10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4662270"/>
                  </a:ext>
                </a:extLst>
              </a:tr>
              <a:tr h="1422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Risk characteristics at baseline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0975164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First sexual intercourse &lt; 18 years (n(%)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548 (32.3)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442 (30.1)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106 (46.1)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&lt;0.001</a:t>
                      </a:r>
                      <a:r>
                        <a:rPr lang="en-US" sz="10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4848752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 circumcision (n(%)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242 (14.3)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228 (15.5)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 (6.1)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0.002</a:t>
                      </a:r>
                      <a:r>
                        <a:rPr lang="en-US" sz="10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7664722"/>
                  </a:ext>
                </a:extLst>
              </a:tr>
              <a:tr h="2845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Self-perceived having moderate/high risk of HIV infection in the past 3 months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793 (46.7)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677 (46.2)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116 (50.4)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0.30</a:t>
                      </a:r>
                      <a:r>
                        <a:rPr lang="en-US" sz="1000" baseline="30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609048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Having multiple partners in the past 3 months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1,085 (63.9)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929 (63.3)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156 (67.8)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0.003</a:t>
                      </a:r>
                      <a:r>
                        <a:rPr lang="en-US" sz="10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3094000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Had group sex in  the past 3 months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358(21.1)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315(21.5)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43(18.7)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0.57</a:t>
                      </a:r>
                      <a:r>
                        <a:rPr lang="en-US" sz="10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804019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Condomless in the past 3 months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749 (44.1)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641 (43.7)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108 (47)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0.16</a:t>
                      </a:r>
                      <a:r>
                        <a:rPr lang="en-US" sz="10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4494528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Drug/stimulant use in the past 3 months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557 (32.8)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495 (33.7)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 (27)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0.04</a:t>
                      </a:r>
                      <a:r>
                        <a:rPr lang="en-US" sz="1000" baseline="30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0633208"/>
                  </a:ext>
                </a:extLst>
              </a:tr>
              <a:tr h="1522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Amphetamine-type stimulant use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105 (6.2)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97 (6.6)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 (3.5)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0.06</a:t>
                      </a:r>
                      <a:r>
                        <a:rPr lang="en-US" sz="10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909880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44B798-76B0-48F1-9F1E-F6AC2E1E2903}"/>
              </a:ext>
            </a:extLst>
          </p:cNvPr>
          <p:cNvSpPr txBox="1"/>
          <p:nvPr/>
        </p:nvSpPr>
        <p:spPr>
          <a:xfrm>
            <a:off x="6044583" y="1893599"/>
            <a:ext cx="2608328" cy="1600438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931A1D"/>
                </a:solidFill>
              </a:rPr>
              <a:t>Data suggests that KP-LHS organizations are reaching high-risk individuals in need of PrEP, e.g. high rates of drug/stimulant use, group sex</a:t>
            </a:r>
          </a:p>
          <a:p>
            <a:endParaRPr lang="en-US" sz="1400" b="1" i="1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6B12CBE3-53DA-4676-B0ED-D36CDD80C8D8}"/>
              </a:ext>
            </a:extLst>
          </p:cNvPr>
          <p:cNvCxnSpPr>
            <a:cxnSpLocks/>
          </p:cNvCxnSpPr>
          <p:nvPr/>
        </p:nvCxnSpPr>
        <p:spPr>
          <a:xfrm flipH="1">
            <a:off x="5753100" y="3494037"/>
            <a:ext cx="876301" cy="46836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F1DFFAC-728C-4075-9FE7-64F5EEA159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54" y="4514849"/>
            <a:ext cx="4637295" cy="15649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EEE2AB2-1D82-4FB0-8E05-EDD3A337AA64}"/>
              </a:ext>
            </a:extLst>
          </p:cNvPr>
          <p:cNvSpPr txBox="1"/>
          <p:nvPr/>
        </p:nvSpPr>
        <p:spPr>
          <a:xfrm>
            <a:off x="719739" y="4708974"/>
            <a:ext cx="2608328" cy="116955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931A1D"/>
                </a:solidFill>
              </a:rPr>
              <a:t>Data indicate 43.9% adherence after 12 months; Transgender women show much lower adherence at 25.3%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E62F037-EB10-4C86-B777-107B043B8313}"/>
              </a:ext>
            </a:extLst>
          </p:cNvPr>
          <p:cNvSpPr/>
          <p:nvPr/>
        </p:nvSpPr>
        <p:spPr>
          <a:xfrm>
            <a:off x="4603" y="3688162"/>
            <a:ext cx="5748497" cy="82668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790E1268-BDBC-42D4-A472-D4F3A477986D}"/>
              </a:ext>
            </a:extLst>
          </p:cNvPr>
          <p:cNvCxnSpPr>
            <a:cxnSpLocks/>
          </p:cNvCxnSpPr>
          <p:nvPr/>
        </p:nvCxnSpPr>
        <p:spPr>
          <a:xfrm>
            <a:off x="3328067" y="5192563"/>
            <a:ext cx="601720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23C164F-1BAE-4CD2-9F57-54C19B18C9FA}"/>
              </a:ext>
            </a:extLst>
          </p:cNvPr>
          <p:cNvSpPr txBox="1"/>
          <p:nvPr/>
        </p:nvSpPr>
        <p:spPr>
          <a:xfrm>
            <a:off x="161004" y="6036172"/>
            <a:ext cx="6394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Source: Thai Red Cross AIDS Research Centre/ USAID LINKAGES Project</a:t>
            </a:r>
          </a:p>
        </p:txBody>
      </p:sp>
    </p:spTree>
    <p:extLst>
      <p:ext uri="{BB962C8B-B14F-4D97-AF65-F5344CB8AC3E}">
        <p14:creationId xmlns:p14="http://schemas.microsoft.com/office/powerpoint/2010/main" val="23953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02C9797-F927-4272-A7B2-D282314DC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459" y="395406"/>
            <a:ext cx="8768132" cy="387798"/>
          </a:xfrm>
        </p:spPr>
        <p:txBody>
          <a:bodyPr/>
          <a:lstStyle/>
          <a:p>
            <a:r>
              <a:rPr lang="en-US" sz="2800" dirty="0"/>
              <a:t>PrEP scale-up in Thailand: 2014-2018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xmlns="" id="{387490A8-529A-40FB-AF71-65E7963CF6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759726"/>
              </p:ext>
            </p:extLst>
          </p:nvPr>
        </p:nvGraphicFramePr>
        <p:xfrm>
          <a:off x="581025" y="2019893"/>
          <a:ext cx="7239000" cy="4192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92119FC-8950-4C60-8174-3526F9A16A20}"/>
              </a:ext>
            </a:extLst>
          </p:cNvPr>
          <p:cNvSpPr txBox="1">
            <a:spLocks/>
          </p:cNvSpPr>
          <p:nvPr/>
        </p:nvSpPr>
        <p:spPr>
          <a:xfrm>
            <a:off x="350663" y="1176265"/>
            <a:ext cx="8461724" cy="776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kern="1200" spc="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3000"/>
              <a:buFont typeface="Courier New"/>
              <a:buChar char="o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C507C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Numerous government and non-government organizations are now involved in PrEP scale-up</a:t>
            </a:r>
            <a:endParaRPr lang="en-US" sz="2000" i="1" dirty="0">
              <a:solidFill>
                <a:srgbClr val="0C507C"/>
              </a:solidFill>
              <a:latin typeface="Arial" charset="0"/>
              <a:ea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C507C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98A956-F919-4296-959C-355078A3536B}"/>
              </a:ext>
            </a:extLst>
          </p:cNvPr>
          <p:cNvSpPr txBox="1"/>
          <p:nvPr/>
        </p:nvSpPr>
        <p:spPr>
          <a:xfrm>
            <a:off x="7610475" y="2019893"/>
            <a:ext cx="1355116" cy="116955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C00000"/>
                </a:solidFill>
              </a:rPr>
              <a:t>KP-LHS account for about 50% of PrEP scale-up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92805E7A-05BE-4BBF-A59B-91C342E55E33}"/>
              </a:ext>
            </a:extLst>
          </p:cNvPr>
          <p:cNvCxnSpPr/>
          <p:nvPr/>
        </p:nvCxnSpPr>
        <p:spPr>
          <a:xfrm flipH="1">
            <a:off x="7400925" y="3189444"/>
            <a:ext cx="342900" cy="26813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6E4023-3AA2-4ABB-AE47-0A811DB813EA}"/>
              </a:ext>
            </a:extLst>
          </p:cNvPr>
          <p:cNvSpPr txBox="1"/>
          <p:nvPr/>
        </p:nvSpPr>
        <p:spPr>
          <a:xfrm>
            <a:off x="1055538" y="2604668"/>
            <a:ext cx="5199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931A1D"/>
                </a:solidFill>
                <a:latin typeface="Corbel" panose="020B0503020204020204" pitchFamily="34" charset="0"/>
              </a:rPr>
              <a:t>BUT STILL NOT ENOUGH </a:t>
            </a:r>
            <a:r>
              <a:rPr lang="en-US" b="1" i="1" dirty="0">
                <a:solidFill>
                  <a:srgbClr val="931A1D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 NO HERD EFFECT TO</a:t>
            </a:r>
          </a:p>
          <a:p>
            <a:r>
              <a:rPr lang="en-US" b="1" i="1" dirty="0">
                <a:solidFill>
                  <a:srgbClr val="931A1D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                                             AVERT HIV INFECTIONS </a:t>
            </a:r>
          </a:p>
          <a:p>
            <a:r>
              <a:rPr lang="en-US" b="1" i="1" dirty="0">
                <a:solidFill>
                  <a:srgbClr val="931A1D"/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                                             IN THE COMMUNITY!!!</a:t>
            </a:r>
            <a:endParaRPr lang="en-US" b="1" i="1" dirty="0">
              <a:solidFill>
                <a:srgbClr val="931A1D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9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02C9797-F927-4272-A7B2-D282314DC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100" y="192916"/>
            <a:ext cx="8768132" cy="775597"/>
          </a:xfrm>
        </p:spPr>
        <p:txBody>
          <a:bodyPr/>
          <a:lstStyle/>
          <a:p>
            <a:r>
              <a:rPr lang="en-US" sz="2800" dirty="0"/>
              <a:t>Improved and faster PrEP scale-up necessitates better demand creation, outreach, and HIV testing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F92119FC-8950-4C60-8174-3526F9A16A20}"/>
              </a:ext>
            </a:extLst>
          </p:cNvPr>
          <p:cNvSpPr txBox="1">
            <a:spLocks/>
          </p:cNvSpPr>
          <p:nvPr/>
        </p:nvSpPr>
        <p:spPr>
          <a:xfrm>
            <a:off x="488400" y="1102040"/>
            <a:ext cx="8123531" cy="4987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kern="1200" spc="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3000"/>
              <a:buFont typeface="Courier New"/>
              <a:buChar char="o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None/>
              <a:tabLst/>
              <a:defRPr/>
            </a:pPr>
            <a:r>
              <a:rPr lang="en-US" sz="3200" b="1" i="1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Demand creation: social media, crowd-sourcing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endParaRPr lang="en-US" sz="2600" dirty="0">
              <a:solidFill>
                <a:srgbClr val="0C507C"/>
              </a:solidFill>
              <a:latin typeface="Arial" charset="0"/>
              <a:ea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C507C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C507C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C507C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C507C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C507C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C507C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Outreach: use of peer mobilizers, on-line outreach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endParaRPr lang="en-US" sz="3200" dirty="0">
              <a:solidFill>
                <a:srgbClr val="0C507C"/>
              </a:solidFill>
              <a:latin typeface="Arial" charset="0"/>
              <a:ea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endParaRPr lang="en-US" sz="2600" dirty="0">
              <a:solidFill>
                <a:srgbClr val="0C507C"/>
              </a:solidFill>
              <a:latin typeface="Arial" charset="0"/>
              <a:ea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endParaRPr lang="en-US" sz="2600" dirty="0">
              <a:solidFill>
                <a:srgbClr val="0C507C"/>
              </a:solidFill>
              <a:latin typeface="Arial" charset="0"/>
              <a:ea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endParaRPr lang="en-US" sz="2600" dirty="0">
              <a:solidFill>
                <a:srgbClr val="0C507C"/>
              </a:solidFill>
              <a:latin typeface="Arial" charset="0"/>
              <a:ea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endParaRPr lang="en-US" sz="2600" dirty="0">
              <a:solidFill>
                <a:srgbClr val="0C507C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C507C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HIV testing – making it easier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None/>
              <a:tabLst/>
              <a:defRPr/>
            </a:pP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rgbClr val="0C507C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457200" lvl="1" indent="0">
              <a:spcBef>
                <a:spcPts val="1000"/>
              </a:spcBef>
              <a:buClr>
                <a:srgbClr val="70AD47"/>
              </a:buClr>
              <a:buSzPct val="100000"/>
              <a:buNone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C507C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oral fluids screening, HIV self-testing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C507C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C065A0-5100-4091-8C50-1217DD7FF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10" y="1602296"/>
            <a:ext cx="3090014" cy="1398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1BC11C-379C-4615-8078-9E1BAA8AD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447" y="1136435"/>
            <a:ext cx="1644033" cy="1864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8480C2-FE4B-43A0-8764-803B088DC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928" y="3852831"/>
            <a:ext cx="2606173" cy="10287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F3F3C3E-85A5-4F09-8585-771532280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821" y="4666061"/>
            <a:ext cx="1093183" cy="1423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7527D91-5EB8-4E27-BD1C-2D48B61F7B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869" y="3318280"/>
            <a:ext cx="1615611" cy="26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33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102C9797-F927-4272-A7B2-D282314DC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619" y="375036"/>
            <a:ext cx="8768132" cy="387798"/>
          </a:xfrm>
        </p:spPr>
        <p:txBody>
          <a:bodyPr/>
          <a:lstStyle/>
          <a:p>
            <a:r>
              <a:rPr lang="en-US" sz="2800" dirty="0"/>
              <a:t>Conclusions and future plans for PrEP in Thailand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7E5AFCE3-4E88-4E3D-93E4-582EFA7229B7}"/>
              </a:ext>
            </a:extLst>
          </p:cNvPr>
          <p:cNvSpPr txBox="1">
            <a:spLocks/>
          </p:cNvSpPr>
          <p:nvPr/>
        </p:nvSpPr>
        <p:spPr>
          <a:xfrm>
            <a:off x="301529" y="1286958"/>
            <a:ext cx="8542311" cy="4800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kern="1200" spc="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3000"/>
              <a:buFont typeface="Courier New"/>
              <a:buChar char="o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600"/>
              </a:spcBef>
              <a:buClr>
                <a:srgbClr val="70AD47"/>
              </a:buClr>
            </a:pPr>
            <a:r>
              <a:rPr lang="en-US" b="1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KP-LHS organizations </a:t>
            </a:r>
            <a:r>
              <a:rPr lang="en-US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are critical for rapid PrEP scale-up, particularly where epidemic growth is concentrated among KPs</a:t>
            </a:r>
          </a:p>
          <a:p>
            <a:pPr lvl="0">
              <a:spcBef>
                <a:spcPts val="1600"/>
              </a:spcBef>
              <a:buClr>
                <a:srgbClr val="70AD47"/>
              </a:buClr>
            </a:pPr>
            <a:r>
              <a:rPr lang="en-US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Data suggest that in the early stages of introduction, KP-LHS can quickly add new products such as PrEP and obtain high uptake through their </a:t>
            </a:r>
            <a:r>
              <a:rPr lang="en-US" b="1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trusted relationships with KPs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PrEP to be supported by National Health Security Organization (NHSO) in Thailand later this year as part of </a:t>
            </a:r>
            <a:r>
              <a:rPr lang="en-US" b="1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universal health coverage</a:t>
            </a:r>
            <a:endParaRPr lang="en-US" dirty="0">
              <a:solidFill>
                <a:srgbClr val="0C507C"/>
              </a:solidFill>
              <a:latin typeface="Arial" charset="0"/>
              <a:ea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C507C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Advocacy </a:t>
            </a:r>
            <a:r>
              <a:rPr lang="en-US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on establishing </a:t>
            </a:r>
            <a:r>
              <a:rPr lang="en-US" b="1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n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C507C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ational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C507C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targets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C507C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still needed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C507C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0AD47"/>
              </a:buClr>
              <a:buSzPct val="100000"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More demand creation among </a:t>
            </a:r>
            <a:r>
              <a:rPr lang="en-US" b="1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young MSM and TGW </a:t>
            </a:r>
            <a:r>
              <a:rPr lang="en-US" dirty="0">
                <a:solidFill>
                  <a:srgbClr val="0C507C"/>
                </a:solidFill>
                <a:latin typeface="Arial" charset="0"/>
                <a:ea typeface="Arial" charset="0"/>
                <a:cs typeface="Arial" charset="0"/>
              </a:rPr>
              <a:t>is critical to addressing the needs of this high-incidence population</a:t>
            </a:r>
            <a:endParaRPr lang="en-US" b="1" dirty="0">
              <a:solidFill>
                <a:srgbClr val="0C507C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757985"/>
      </p:ext>
    </p:extLst>
  </p:cSld>
  <p:clrMapOvr>
    <a:masterClrMapping/>
  </p:clrMapOvr>
</p:sld>
</file>

<file path=ppt/theme/theme1.xml><?xml version="1.0" encoding="utf-8"?>
<a:theme xmlns:a="http://schemas.openxmlformats.org/drawingml/2006/main" name="PEPFAR Theme">
  <a:themeElements>
    <a:clrScheme name="PEPFAR">
      <a:dk1>
        <a:srgbClr val="16181A"/>
      </a:dk1>
      <a:lt1>
        <a:srgbClr val="FFFFFF"/>
      </a:lt1>
      <a:dk2>
        <a:srgbClr val="468CA8"/>
      </a:dk2>
      <a:lt2>
        <a:srgbClr val="16181A"/>
      </a:lt2>
      <a:accent1>
        <a:srgbClr val="B64C4B"/>
      </a:accent1>
      <a:accent2>
        <a:srgbClr val="468CA8"/>
      </a:accent2>
      <a:accent3>
        <a:srgbClr val="7F7F7F"/>
      </a:accent3>
      <a:accent4>
        <a:srgbClr val="F47C20"/>
      </a:accent4>
      <a:accent5>
        <a:srgbClr val="009999"/>
      </a:accent5>
      <a:accent6>
        <a:srgbClr val="047AAA"/>
      </a:accent6>
      <a:hlink>
        <a:srgbClr val="0563C1"/>
      </a:hlink>
      <a:folHlink>
        <a:srgbClr val="954F72"/>
      </a:folHlink>
    </a:clrScheme>
    <a:fontScheme name="PEPF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PFAR Theme" id="{D554F53B-AEC7-4F82-A0D6-B045BF4FA345}" vid="{26E8B40A-6C7F-4326-89A2-440D0D9D62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PEPFAR Theme</Template>
  <TotalTime>0</TotalTime>
  <Words>756</Words>
  <Application>Microsoft Office PowerPoint</Application>
  <PresentationFormat>On-screen Show (4:3)</PresentationFormat>
  <Paragraphs>142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Century Gothic</vt:lpstr>
      <vt:lpstr>Corbel</vt:lpstr>
      <vt:lpstr>Cordia New</vt:lpstr>
      <vt:lpstr>Courier New</vt:lpstr>
      <vt:lpstr>JasmineUPC</vt:lpstr>
      <vt:lpstr>Segoe UI</vt:lpstr>
      <vt:lpstr>Times New Roman</vt:lpstr>
      <vt:lpstr>Wingdings</vt:lpstr>
      <vt:lpstr>PEPFAR Theme</vt:lpstr>
      <vt:lpstr>Key population-led health services (KP-LHS) critical to PrEP introduction among men who have sex with men (MSM) and transgender women (TGW) in Thailand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Karyn DeLuca</dc:creator>
  <cp:lastModifiedBy>Saal</cp:lastModifiedBy>
  <cp:revision>182</cp:revision>
  <dcterms:created xsi:type="dcterms:W3CDTF">2016-06-15T16:19:40Z</dcterms:created>
  <dcterms:modified xsi:type="dcterms:W3CDTF">2018-07-24T07:09:07Z</dcterms:modified>
</cp:coreProperties>
</file>